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3" autoAdjust="0"/>
    <p:restoredTop sz="94671" autoAdjust="0"/>
  </p:normalViewPr>
  <p:slideViewPr>
    <p:cSldViewPr>
      <p:cViewPr varScale="1">
        <p:scale>
          <a:sx n="104" d="100"/>
          <a:sy n="104" d="100"/>
        </p:scale>
        <p:origin x="-1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83AF-56AF-418D-96AC-CE520D2D2646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49C6-1EA5-4C3B-941D-23D9C2246F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0124522"/>
      </p:ext>
    </p:extLst>
  </p:cSld>
  <p:clrMapOvr>
    <a:masterClrMapping/>
  </p:clrMapOvr>
  <p:transition spd="slow">
    <p:push dir="u"/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83AF-56AF-418D-96AC-CE520D2D2646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49C6-1EA5-4C3B-941D-23D9C2246F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5222803"/>
      </p:ext>
    </p:extLst>
  </p:cSld>
  <p:clrMapOvr>
    <a:masterClrMapping/>
  </p:clrMapOvr>
  <p:transition spd="slow">
    <p:push dir="u"/>
    <p:sndAc>
      <p:stSnd>
        <p:snd r:embed="rId1" name="whoo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83AF-56AF-418D-96AC-CE520D2D2646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49C6-1EA5-4C3B-941D-23D9C2246F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31976"/>
      </p:ext>
    </p:extLst>
  </p:cSld>
  <p:clrMapOvr>
    <a:masterClrMapping/>
  </p:clrMapOvr>
  <p:transition spd="slow">
    <p:push dir="u"/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83AF-56AF-418D-96AC-CE520D2D2646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49C6-1EA5-4C3B-941D-23D9C2246F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7197480"/>
      </p:ext>
    </p:extLst>
  </p:cSld>
  <p:clrMapOvr>
    <a:masterClrMapping/>
  </p:clrMapOvr>
  <p:transition spd="slow">
    <p:push dir="u"/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83AF-56AF-418D-96AC-CE520D2D2646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49C6-1EA5-4C3B-941D-23D9C2246F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7054928"/>
      </p:ext>
    </p:extLst>
  </p:cSld>
  <p:clrMapOvr>
    <a:masterClrMapping/>
  </p:clrMapOvr>
  <p:transition spd="slow">
    <p:push dir="u"/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83AF-56AF-418D-96AC-CE520D2D2646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49C6-1EA5-4C3B-941D-23D9C2246F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2744830"/>
      </p:ext>
    </p:extLst>
  </p:cSld>
  <p:clrMapOvr>
    <a:masterClrMapping/>
  </p:clrMapOvr>
  <p:transition spd="slow">
    <p:push dir="u"/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83AF-56AF-418D-96AC-CE520D2D2646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49C6-1EA5-4C3B-941D-23D9C2246F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2094543"/>
      </p:ext>
    </p:extLst>
  </p:cSld>
  <p:clrMapOvr>
    <a:masterClrMapping/>
  </p:clrMapOvr>
  <p:transition spd="slow">
    <p:push dir="u"/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83AF-56AF-418D-96AC-CE520D2D2646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49C6-1EA5-4C3B-941D-23D9C2246F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5930032"/>
      </p:ext>
    </p:extLst>
  </p:cSld>
  <p:clrMapOvr>
    <a:masterClrMapping/>
  </p:clrMapOvr>
  <p:transition spd="slow">
    <p:push dir="u"/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83AF-56AF-418D-96AC-CE520D2D2646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49C6-1EA5-4C3B-941D-23D9C2246F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9884122"/>
      </p:ext>
    </p:extLst>
  </p:cSld>
  <p:clrMapOvr>
    <a:masterClrMapping/>
  </p:clrMapOvr>
  <p:transition spd="slow">
    <p:push dir="u"/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83AF-56AF-418D-96AC-CE520D2D2646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49C6-1EA5-4C3B-941D-23D9C2246F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0105336"/>
      </p:ext>
    </p:extLst>
  </p:cSld>
  <p:clrMapOvr>
    <a:masterClrMapping/>
  </p:clrMapOvr>
  <p:transition spd="slow">
    <p:push dir="u"/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83AF-56AF-418D-96AC-CE520D2D2646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49C6-1EA5-4C3B-941D-23D9C2246F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8125513"/>
      </p:ext>
    </p:extLst>
  </p:cSld>
  <p:clrMapOvr>
    <a:masterClrMapping/>
  </p:clrMapOvr>
  <p:transition spd="slow">
    <p:push dir="u"/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43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883AF-56AF-418D-96AC-CE520D2D2646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349C6-1EA5-4C3B-941D-23D9C2246F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480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  <p:sndAc>
      <p:stSnd>
        <p:snd r:embed="rId13" name="whoosh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2667000"/>
            <a:ext cx="3810000" cy="1470025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644750">
            <a:off x="5823032" y="4752244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to kill a mockingbird by harper lee</a:t>
            </a:r>
            <a:endParaRPr lang="en-U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602143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Characters</a:t>
            </a:r>
            <a:br>
              <a:rPr lang="en-US" dirty="0" smtClean="0"/>
            </a:br>
            <a:r>
              <a:rPr lang="en-US" dirty="0" smtClean="0"/>
              <a:t>Atticus Finch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dirty="0"/>
              <a:t>Father of Scout and </a:t>
            </a:r>
            <a:r>
              <a:rPr lang="en-US" dirty="0" err="1"/>
              <a:t>Jem</a:t>
            </a: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dirty="0"/>
              <a:t>A widower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dirty="0"/>
              <a:t>An attorney by profession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dirty="0"/>
              <a:t>Highly respected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dirty="0"/>
              <a:t>Good citizen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dirty="0"/>
              <a:t>Instills good values and morals in </a:t>
            </a:r>
            <a:r>
              <a:rPr lang="en-US" dirty="0" smtClean="0"/>
              <a:t>his </a:t>
            </a:r>
            <a:r>
              <a:rPr lang="en-US" dirty="0"/>
              <a:t>children.</a:t>
            </a:r>
          </a:p>
          <a:p>
            <a:endParaRPr lang="en-US" dirty="0"/>
          </a:p>
        </p:txBody>
      </p:sp>
      <p:pic>
        <p:nvPicPr>
          <p:cNvPr id="4" name="Picture 5" descr="0605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97" b="42409"/>
          <a:stretch/>
        </p:blipFill>
        <p:spPr bwMode="auto">
          <a:xfrm>
            <a:off x="4623707" y="1524000"/>
            <a:ext cx="2822146" cy="3472218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644750">
            <a:off x="5845653" y="4897829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to kill a mockingbird by harper lee</a:t>
            </a:r>
            <a:endParaRPr lang="en-U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599068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Characters</a:t>
            </a:r>
            <a:br>
              <a:rPr lang="en-US" dirty="0" smtClean="0"/>
            </a:br>
            <a:r>
              <a:rPr lang="en-US" dirty="0" err="1" smtClean="0"/>
              <a:t>Jem</a:t>
            </a:r>
            <a:r>
              <a:rPr lang="en-US" dirty="0" smtClean="0"/>
              <a:t> Finch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/>
              <a:t>Scout’s older brother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/>
              <a:t>Looks up to his father Atticus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/>
              <a:t>Usually looks out for Scout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/>
              <a:t>Typical older brother at times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/>
              <a:t>Smart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/>
              <a:t>Compassionate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/>
              <a:t>Matures as the story progresses</a:t>
            </a:r>
          </a:p>
        </p:txBody>
      </p:sp>
      <p:sp>
        <p:nvSpPr>
          <p:cNvPr id="4" name="TextBox 3"/>
          <p:cNvSpPr txBox="1"/>
          <p:nvPr/>
        </p:nvSpPr>
        <p:spPr>
          <a:xfrm rot="20644750">
            <a:off x="5845653" y="4897829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to kill a mockingbird by harper lee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6146" name="Picture 2" descr="http://www.alleytheatre.org/images/Productions20062007/To-Kill-A-Mockingbird-012_w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609600"/>
            <a:ext cx="3620700" cy="43434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5192468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Characters</a:t>
            </a:r>
            <a:br>
              <a:rPr lang="en-US" dirty="0" smtClean="0"/>
            </a:br>
            <a:r>
              <a:rPr lang="en-US" dirty="0" smtClean="0"/>
              <a:t>Calpurnia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dirty="0"/>
              <a:t>The Finch’s black housekeeper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/>
              <a:t>Has watched the children since their mother’s death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/>
              <a:t>Has been a positive influence on the children.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644750">
            <a:off x="5845653" y="4897829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to kill a mockingbird by harper lee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5" name="Picture 5" descr="CalandScou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972" r="8192" b="58185"/>
          <a:stretch/>
        </p:blipFill>
        <p:spPr bwMode="auto">
          <a:xfrm>
            <a:off x="4572000" y="1295400"/>
            <a:ext cx="3340280" cy="345416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77936046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Characters</a:t>
            </a:r>
            <a:br>
              <a:rPr lang="en-US" dirty="0" smtClean="0"/>
            </a:br>
            <a:r>
              <a:rPr lang="en-US" dirty="0" smtClean="0"/>
              <a:t>Dill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/>
              <a:t>A close friend of </a:t>
            </a:r>
            <a:r>
              <a:rPr lang="en-US" dirty="0" err="1"/>
              <a:t>Jem</a:t>
            </a:r>
            <a:r>
              <a:rPr lang="en-US" dirty="0"/>
              <a:t> and Scout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/>
              <a:t>Usually lives in </a:t>
            </a:r>
            <a:r>
              <a:rPr lang="en-US" dirty="0" err="1"/>
              <a:t>Maycomb</a:t>
            </a:r>
            <a:r>
              <a:rPr lang="en-US" dirty="0"/>
              <a:t> only during the summer (stays with a relative)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/>
              <a:t>Tells “big stories”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/>
              <a:t>Has been deprived of love and affection</a:t>
            </a:r>
          </a:p>
        </p:txBody>
      </p:sp>
      <p:pic>
        <p:nvPicPr>
          <p:cNvPr id="4" name="Picture 5" descr="growing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200400" cy="315595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0644750">
            <a:off x="5845653" y="4897829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to kill a mockingbird by harper lee</a:t>
            </a:r>
            <a:endParaRPr lang="en-U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305891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Characters</a:t>
            </a:r>
            <a:br>
              <a:rPr lang="en-US" dirty="0" smtClean="0"/>
            </a:br>
            <a:r>
              <a:rPr lang="en-US" dirty="0" smtClean="0"/>
              <a:t>Tom Robinson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dirty="0"/>
              <a:t>A young, harmless, innocent, hardworking black man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dirty="0"/>
              <a:t>Has a crippled left hand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dirty="0"/>
              <a:t>Married with three children. Works on a farm belonging to Mr. Link </a:t>
            </a:r>
            <a:r>
              <a:rPr lang="en-US" dirty="0" err="1"/>
              <a:t>Deas</a:t>
            </a:r>
            <a:r>
              <a:rPr lang="en-US" dirty="0"/>
              <a:t>, a white man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644750">
            <a:off x="5845653" y="4897829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to kill a mockingbird by harper lee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5" name="Picture 5" descr="Copy_of_Mockingbird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555" b="28960"/>
          <a:stretch/>
        </p:blipFill>
        <p:spPr bwMode="auto">
          <a:xfrm>
            <a:off x="5105400" y="1103968"/>
            <a:ext cx="3496565" cy="3385016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0318572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Characters</a:t>
            </a:r>
            <a:br>
              <a:rPr lang="en-US" dirty="0" smtClean="0"/>
            </a:br>
            <a:r>
              <a:rPr lang="en-US" dirty="0" smtClean="0"/>
              <a:t>Arthur “Boo” </a:t>
            </a:r>
            <a:r>
              <a:rPr lang="en-US" dirty="0" err="1" smtClean="0"/>
              <a:t>Radley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50292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/>
              <a:t>An enigma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/>
              <a:t>An adult man, whose father has “sentenced”  him to a lifetime confinement to their house because of some mischief he got into when he was a teenager.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/>
              <a:t>Has a reputation of being a lunatic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/>
              <a:t>Basically a harmless, well-meaning person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/>
              <a:t>Sometimes childlike in behavior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/>
              <a:t>Starving for love and affection</a:t>
            </a:r>
          </a:p>
        </p:txBody>
      </p:sp>
      <p:pic>
        <p:nvPicPr>
          <p:cNvPr id="4" name="Picture 5" descr="200px-Killmockingbird2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3064476" cy="31242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0644750">
            <a:off x="5845653" y="4897829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to kill a mockingbird by harper lee</a:t>
            </a:r>
            <a:endParaRPr lang="en-U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728154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Characters</a:t>
            </a:r>
            <a:br>
              <a:rPr lang="en-US" dirty="0" smtClean="0"/>
            </a:br>
            <a:r>
              <a:rPr lang="en-US" dirty="0" err="1" smtClean="0"/>
              <a:t>Mayella</a:t>
            </a:r>
            <a:r>
              <a:rPr lang="en-US" dirty="0" smtClean="0"/>
              <a:t> </a:t>
            </a:r>
            <a:r>
              <a:rPr lang="en-US" dirty="0" err="1" smtClean="0"/>
              <a:t>Ewell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The oldest child of Bob </a:t>
            </a:r>
            <a:r>
              <a:rPr lang="en-US" dirty="0" err="1" smtClean="0"/>
              <a:t>Ewell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Shy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Lonely</a:t>
            </a:r>
            <a:endParaRPr lang="en-US" dirty="0"/>
          </a:p>
        </p:txBody>
      </p:sp>
      <p:pic>
        <p:nvPicPr>
          <p:cNvPr id="1026" name="Picture 2" descr="http://t2.gstatic.com/images?q=tbn:ANd9GcTV5EpWSl41Z4vvU7VPnaXRNwyvNFDzekSoep6iesgX6-aPkZ9n6w&amp;t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2828925" cy="28194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644750">
            <a:off x="5845653" y="4897829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to kill a mockingbird by harper lee</a:t>
            </a:r>
            <a:endParaRPr lang="en-U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3095669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Characters</a:t>
            </a:r>
            <a:br>
              <a:rPr lang="en-US" dirty="0" smtClean="0"/>
            </a:br>
            <a:r>
              <a:rPr lang="en-US" dirty="0" smtClean="0"/>
              <a:t>Miss </a:t>
            </a:r>
            <a:r>
              <a:rPr lang="en-US" dirty="0" err="1" smtClean="0"/>
              <a:t>Maudie</a:t>
            </a:r>
            <a:r>
              <a:rPr lang="en-US" dirty="0" smtClean="0"/>
              <a:t> Atkinson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4958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Scout’s Neighbor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Loves gardens and bakes the best cake in </a:t>
            </a:r>
            <a:r>
              <a:rPr lang="en-US" dirty="0" err="1" smtClean="0"/>
              <a:t>Maycomb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Knows how to treat children like adults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644750">
            <a:off x="5845653" y="4897829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to kill a mockingbird by harper lee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12290" name="Picture 2" descr="http://images.sodahead.com/polls/000827395/polls_mp1_3714_378666_answer_6_xlarge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488"/>
          <a:stretch/>
        </p:blipFill>
        <p:spPr bwMode="auto">
          <a:xfrm flipH="1">
            <a:off x="5181600" y="1419367"/>
            <a:ext cx="2895600" cy="32004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4963922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Characters</a:t>
            </a:r>
            <a:br>
              <a:rPr lang="en-US" dirty="0" smtClean="0"/>
            </a:br>
            <a:r>
              <a:rPr lang="en-US" dirty="0" smtClean="0"/>
              <a:t>Mrs. Henry Lafayette Dubose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A mean old woman in the Finch neighborhood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Teaches the children a lesson in bravery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644750">
            <a:off x="5845653" y="4897829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to kill a mockingbird by harper lee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11266" name="Picture 2" descr="http://mattlitton.com/wp-content/uploads/2011/02/Mrs.-Dubose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06" r="17133"/>
          <a:stretch/>
        </p:blipFill>
        <p:spPr bwMode="auto">
          <a:xfrm>
            <a:off x="5334000" y="1981200"/>
            <a:ext cx="2957016" cy="30480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3099384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Characters</a:t>
            </a:r>
            <a:br>
              <a:rPr lang="en-US" dirty="0" smtClean="0"/>
            </a:br>
            <a:r>
              <a:rPr lang="en-US" dirty="0" smtClean="0"/>
              <a:t>Aunt Alexandra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50292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Atticus’s sister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Wants Scout to be a lady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Wants </a:t>
            </a:r>
            <a:r>
              <a:rPr lang="en-US" dirty="0" err="1" smtClean="0"/>
              <a:t>Jem</a:t>
            </a:r>
            <a:r>
              <a:rPr lang="en-US" dirty="0" smtClean="0"/>
              <a:t> to be a gentleman</a:t>
            </a:r>
          </a:p>
        </p:txBody>
      </p:sp>
      <p:sp>
        <p:nvSpPr>
          <p:cNvPr id="4" name="TextBox 3"/>
          <p:cNvSpPr txBox="1"/>
          <p:nvPr/>
        </p:nvSpPr>
        <p:spPr>
          <a:xfrm rot="20644750">
            <a:off x="5845653" y="4897829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to kill a mockingbird by harper lee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10242" name="Picture 2" descr="http://bp1.blogger.com/_zHnV5sU9zlU/RgLZqEOVkdI/AAAAAAAAAAc/Nlu3RYQuBzQ/s320/untitled2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0374" y="1219200"/>
            <a:ext cx="3082769" cy="30480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4960321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048000" cy="4525963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Historical Background</a:t>
            </a:r>
          </a:p>
          <a:p>
            <a:r>
              <a:rPr lang="en-US" dirty="0" smtClean="0"/>
              <a:t>Characters</a:t>
            </a:r>
          </a:p>
          <a:p>
            <a:r>
              <a:rPr lang="en-US" dirty="0" smtClean="0"/>
              <a:t>What to look for in chapters 1-4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644750">
            <a:off x="5823032" y="4752244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to kill a mockingbird by harper lee</a:t>
            </a:r>
            <a:endParaRPr lang="en-U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058024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Characters</a:t>
            </a:r>
            <a:br>
              <a:rPr lang="en-US" dirty="0" smtClean="0"/>
            </a:br>
            <a:r>
              <a:rPr lang="en-US" dirty="0" smtClean="0"/>
              <a:t>Bob </a:t>
            </a:r>
            <a:r>
              <a:rPr lang="en-US" dirty="0" err="1" smtClean="0"/>
              <a:t>Ewell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Mayella’s</a:t>
            </a:r>
            <a:r>
              <a:rPr lang="en-US" dirty="0"/>
              <a:t> </a:t>
            </a:r>
            <a:r>
              <a:rPr lang="en-US" dirty="0" smtClean="0"/>
              <a:t>poor white trash father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town parasite who lives off the town’s bounty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644750">
            <a:off x="5845653" y="4897829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to kill a mockingbird by harper lee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9218" name="Picture 2" descr="http://charlestonstage.com/blog/wp-content/uploads/2009/02/two_david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89" t="1990" b="2037"/>
          <a:stretch/>
        </p:blipFill>
        <p:spPr bwMode="auto">
          <a:xfrm>
            <a:off x="6097453" y="1337480"/>
            <a:ext cx="2696800" cy="290697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3702712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Characters</a:t>
            </a:r>
            <a:br>
              <a:rPr lang="en-US" dirty="0" smtClean="0"/>
            </a:br>
            <a:r>
              <a:rPr lang="en-US" dirty="0" smtClean="0"/>
              <a:t>Heck 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The town sheriff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644750">
            <a:off x="5845653" y="4897829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to kill a mockingbird by harper lee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8194" name="Picture 2" descr="http://farm3.static.flickr.com/2735/4098903572_1680851397_z.jpg?zz=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064" t="9032" r="35682" b="30232"/>
          <a:stretch/>
        </p:blipFill>
        <p:spPr bwMode="auto">
          <a:xfrm>
            <a:off x="5334000" y="1143000"/>
            <a:ext cx="3002507" cy="3551987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9636061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Look For in Chapters 1-4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54545957"/>
              </p:ext>
            </p:extLst>
          </p:nvPr>
        </p:nvGraphicFramePr>
        <p:xfrm>
          <a:off x="1524000" y="1397000"/>
          <a:ext cx="6096000" cy="43586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Scout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Jem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Dill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Atticus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Calpurnia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Boo </a:t>
                      </a:r>
                      <a:r>
                        <a:rPr lang="en-US" sz="3200" b="1" dirty="0" err="1" smtClean="0"/>
                        <a:t>Radley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Walter </a:t>
                      </a:r>
                      <a:r>
                        <a:rPr lang="en-US" sz="2400" b="1" dirty="0" smtClean="0"/>
                        <a:t>Cunningham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Rachel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Caroline</a:t>
                      </a:r>
                      <a:r>
                        <a:rPr lang="en-US" sz="3200" b="1" baseline="0" dirty="0" smtClean="0"/>
                        <a:t> Fisher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Burris </a:t>
                      </a:r>
                      <a:r>
                        <a:rPr lang="en-US" sz="3200" b="1" dirty="0" err="1" smtClean="0"/>
                        <a:t>Ewell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Gum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Hot Steam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Molasses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Cootie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Read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02133155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143000"/>
          </a:xfrm>
        </p:spPr>
        <p:txBody>
          <a:bodyPr/>
          <a:lstStyle/>
          <a:p>
            <a:r>
              <a:rPr lang="en-US" dirty="0" smtClean="0"/>
              <a:t>Historical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267200" cy="2514600"/>
          </a:xfrm>
          <a:solidFill>
            <a:schemeClr val="accent6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setting </a:t>
            </a:r>
          </a:p>
          <a:p>
            <a:pPr lvl="1"/>
            <a:r>
              <a:rPr lang="en-US" dirty="0" err="1" smtClean="0"/>
              <a:t>Maycomb</a:t>
            </a:r>
            <a:r>
              <a:rPr lang="en-US" dirty="0" smtClean="0"/>
              <a:t>, Georgia</a:t>
            </a:r>
          </a:p>
          <a:p>
            <a:pPr lvl="1"/>
            <a:r>
              <a:rPr lang="en-US" dirty="0" smtClean="0"/>
              <a:t>1933-1935</a:t>
            </a:r>
          </a:p>
          <a:p>
            <a:pPr lvl="1"/>
            <a:r>
              <a:rPr lang="en-US" dirty="0" smtClean="0"/>
              <a:t> Great Depression</a:t>
            </a:r>
          </a:p>
          <a:p>
            <a:pPr lvl="1"/>
            <a:r>
              <a:rPr lang="en-US" dirty="0" smtClean="0"/>
              <a:t>Hitler in power in Germany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644750">
            <a:off x="5823032" y="4752244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to kill a mockingbird by harper lee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5" name="Picture 7" descr="depression,soujt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394" t="882" r="1394" b="8083"/>
          <a:stretch/>
        </p:blipFill>
        <p:spPr>
          <a:xfrm>
            <a:off x="4953000" y="1143000"/>
            <a:ext cx="3754724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91207911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Historical 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371600"/>
            <a:ext cx="4191000" cy="4525963"/>
          </a:xfrm>
          <a:solidFill>
            <a:schemeClr val="accent3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Slavery was abolished in 1864, but Southerners still believe in white supremacy.</a:t>
            </a:r>
          </a:p>
          <a:p>
            <a:r>
              <a:rPr lang="en-US" dirty="0" smtClean="0"/>
              <a:t>Segregation exists. Blacks may not sit in the same sections as whites. They have separate facilities as well.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644750">
            <a:off x="5823032" y="4752244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to kill a mockingbird by harper lee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2050" name="Picture 2" descr="http://t0.gstatic.com/images?q=tbn:ANd9GcR3E_s_DpMEmsevXgLZvEpH2LDtjO0DdgdIsbP4PpbB3IG5d6j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429000" cy="3000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4313204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Historical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3810000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Gender Bias</a:t>
            </a:r>
          </a:p>
          <a:p>
            <a:pPr lvl="1"/>
            <a:r>
              <a:rPr lang="en-US" dirty="0" smtClean="0"/>
              <a:t>Women were the weaker sex.</a:t>
            </a:r>
          </a:p>
          <a:p>
            <a:pPr lvl="1"/>
            <a:r>
              <a:rPr lang="en-US" dirty="0" smtClean="0"/>
              <a:t>Education not important for women.</a:t>
            </a:r>
          </a:p>
          <a:p>
            <a:pPr lvl="1"/>
            <a:r>
              <a:rPr lang="en-US" dirty="0" smtClean="0"/>
              <a:t>Wealthy women were expected to supervise staff</a:t>
            </a:r>
          </a:p>
          <a:p>
            <a:pPr lvl="1"/>
            <a:r>
              <a:rPr lang="en-US" dirty="0" smtClean="0"/>
              <a:t>Men were not seen as nurturing</a:t>
            </a:r>
          </a:p>
          <a:p>
            <a:pPr lvl="1"/>
            <a:endParaRPr lang="en-US" dirty="0"/>
          </a:p>
        </p:txBody>
      </p:sp>
      <p:pic>
        <p:nvPicPr>
          <p:cNvPr id="5122" name="Picture 2" descr="http://rlv.zcache.com/mother_and_child_1930_poster-p228319553268004358qzz0_4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4" t="11002" r="5904" b="7444"/>
          <a:stretch/>
        </p:blipFill>
        <p:spPr bwMode="auto">
          <a:xfrm rot="815966">
            <a:off x="4714886" y="1617900"/>
            <a:ext cx="3086504" cy="2879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 rot="20644750">
            <a:off x="5823032" y="4752244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to kill a mockingbird by harper lee</a:t>
            </a:r>
            <a:endParaRPr lang="en-U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3078646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64910"/>
            <a:ext cx="8229600" cy="1143000"/>
          </a:xfrm>
        </p:spPr>
        <p:txBody>
          <a:bodyPr/>
          <a:lstStyle/>
          <a:p>
            <a:r>
              <a:rPr lang="en-US" dirty="0" smtClean="0"/>
              <a:t>Historical Background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0644750">
            <a:off x="5823032" y="4752244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to kill a mockingbird by harper lee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219200"/>
            <a:ext cx="3124200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Poor White Families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Hard-working</a:t>
            </a:r>
            <a:endParaRPr lang="en-US" sz="2800" dirty="0">
              <a:solidFill>
                <a:srgbClr val="FFFF00"/>
              </a:solidFill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Honest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Proud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Survive on very little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Always pay back their debts – even if it is with hickory nuts, turnips, or holly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The </a:t>
            </a:r>
            <a:r>
              <a:rPr lang="en-US" sz="2800" dirty="0" err="1" smtClean="0">
                <a:solidFill>
                  <a:srgbClr val="FFFF00"/>
                </a:solidFill>
              </a:rPr>
              <a:t>Cunninghams</a:t>
            </a:r>
            <a:r>
              <a:rPr lang="en-US" sz="2800" dirty="0" smtClean="0">
                <a:solidFill>
                  <a:srgbClr val="FFFF00"/>
                </a:solidFill>
              </a:rPr>
              <a:t> fit this category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48" name="Picture 4" descr="http://thereifixedit.files.wordpress.com/2010/07/postmortemp2.jpg?w=500&amp;h=3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90" r="6379" b="9053"/>
          <a:stretch/>
        </p:blipFill>
        <p:spPr bwMode="auto">
          <a:xfrm>
            <a:off x="4267200" y="1256731"/>
            <a:ext cx="4435169" cy="32402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3815323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3429000" cy="4525963"/>
          </a:xfrm>
          <a:solidFill>
            <a:schemeClr val="tx1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4300" dirty="0">
                <a:solidFill>
                  <a:srgbClr val="FFFF00"/>
                </a:solidFill>
              </a:rPr>
              <a:t>Poor white trash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Dirty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Lazy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Good-for-nothing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Never done a day’s work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Foul-mouthed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Dishonest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FF00"/>
                </a:solidFill>
              </a:rPr>
              <a:t>Immoral</a:t>
            </a: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 err="1" smtClean="0">
                <a:solidFill>
                  <a:srgbClr val="FFFF00"/>
                </a:solidFill>
              </a:rPr>
              <a:t>Ewells</a:t>
            </a:r>
            <a:r>
              <a:rPr lang="en-US" dirty="0" smtClean="0">
                <a:solidFill>
                  <a:srgbClr val="FFFF00"/>
                </a:solidFill>
              </a:rPr>
              <a:t> fit this category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644750">
            <a:off x="5823032" y="4752244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to kill a mockingbird by harper lee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13314" name="Picture 2" descr="http://hisvorpal.files.wordpress.com/2008/07/ewell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3964">
            <a:off x="4215742" y="1467767"/>
            <a:ext cx="4155278" cy="29935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463689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Historical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953000" cy="5282949"/>
          </a:xfrm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3900" dirty="0" smtClean="0">
                <a:solidFill>
                  <a:srgbClr val="FFFF00"/>
                </a:solidFill>
              </a:rPr>
              <a:t>The Black Community</a:t>
            </a:r>
          </a:p>
          <a:p>
            <a:pPr>
              <a:lnSpc>
                <a:spcPct val="80000"/>
              </a:lnSpc>
              <a:defRPr/>
            </a:pPr>
            <a:r>
              <a:rPr lang="en-US" sz="3100" dirty="0" smtClean="0">
                <a:solidFill>
                  <a:srgbClr val="FFFF00"/>
                </a:solidFill>
              </a:rPr>
              <a:t>Simple</a:t>
            </a:r>
            <a:endParaRPr lang="en-US" sz="31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3100" dirty="0">
                <a:solidFill>
                  <a:srgbClr val="FFFF00"/>
                </a:solidFill>
              </a:rPr>
              <a:t>Honest</a:t>
            </a:r>
          </a:p>
          <a:p>
            <a:pPr>
              <a:lnSpc>
                <a:spcPct val="80000"/>
              </a:lnSpc>
              <a:defRPr/>
            </a:pPr>
            <a:r>
              <a:rPr lang="en-US" sz="3100" dirty="0">
                <a:solidFill>
                  <a:srgbClr val="FFFF00"/>
                </a:solidFill>
              </a:rPr>
              <a:t>Clean</a:t>
            </a:r>
          </a:p>
          <a:p>
            <a:pPr>
              <a:lnSpc>
                <a:spcPct val="80000"/>
              </a:lnSpc>
              <a:defRPr/>
            </a:pPr>
            <a:r>
              <a:rPr lang="en-US" sz="3100" dirty="0">
                <a:solidFill>
                  <a:srgbClr val="FFFF00"/>
                </a:solidFill>
              </a:rPr>
              <a:t>Hard-working</a:t>
            </a:r>
          </a:p>
          <a:p>
            <a:pPr>
              <a:lnSpc>
                <a:spcPct val="80000"/>
              </a:lnSpc>
              <a:defRPr/>
            </a:pPr>
            <a:r>
              <a:rPr lang="en-US" sz="3100" dirty="0">
                <a:solidFill>
                  <a:srgbClr val="FFFF00"/>
                </a:solidFill>
              </a:rPr>
              <a:t>God fearing</a:t>
            </a:r>
          </a:p>
          <a:p>
            <a:pPr>
              <a:lnSpc>
                <a:spcPct val="80000"/>
              </a:lnSpc>
              <a:defRPr/>
            </a:pPr>
            <a:r>
              <a:rPr lang="en-US" sz="3100" dirty="0">
                <a:solidFill>
                  <a:srgbClr val="FFFF00"/>
                </a:solidFill>
              </a:rPr>
              <a:t>Proud</a:t>
            </a:r>
          </a:p>
          <a:p>
            <a:pPr>
              <a:lnSpc>
                <a:spcPct val="80000"/>
              </a:lnSpc>
              <a:defRPr/>
            </a:pPr>
            <a:r>
              <a:rPr lang="en-US" sz="3100" dirty="0">
                <a:solidFill>
                  <a:srgbClr val="FFFF00"/>
                </a:solidFill>
              </a:rPr>
              <a:t>Would never take anything with paying it back</a:t>
            </a:r>
          </a:p>
          <a:p>
            <a:pPr>
              <a:lnSpc>
                <a:spcPct val="80000"/>
              </a:lnSpc>
              <a:defRPr/>
            </a:pPr>
            <a:r>
              <a:rPr lang="en-US" sz="3100" dirty="0">
                <a:solidFill>
                  <a:srgbClr val="FFFF00"/>
                </a:solidFill>
              </a:rPr>
              <a:t>Respectful</a:t>
            </a:r>
          </a:p>
          <a:p>
            <a:pPr>
              <a:lnSpc>
                <a:spcPct val="80000"/>
              </a:lnSpc>
              <a:defRPr/>
            </a:pPr>
            <a:r>
              <a:rPr lang="en-US" sz="3100" dirty="0">
                <a:solidFill>
                  <a:srgbClr val="FFFF00"/>
                </a:solidFill>
              </a:rPr>
              <a:t>Had stronger character than most of the whites</a:t>
            </a:r>
          </a:p>
          <a:p>
            <a:pPr>
              <a:lnSpc>
                <a:spcPct val="80000"/>
              </a:lnSpc>
              <a:defRPr/>
            </a:pPr>
            <a:r>
              <a:rPr lang="en-US" sz="3100" dirty="0">
                <a:solidFill>
                  <a:srgbClr val="FFFF00"/>
                </a:solidFill>
              </a:rPr>
              <a:t>Oppressed</a:t>
            </a:r>
          </a:p>
          <a:p>
            <a:pPr>
              <a:lnSpc>
                <a:spcPct val="80000"/>
              </a:lnSpc>
              <a:defRPr/>
            </a:pPr>
            <a:r>
              <a:rPr lang="en-US" sz="3100" dirty="0">
                <a:solidFill>
                  <a:srgbClr val="FFFF00"/>
                </a:solidFill>
              </a:rPr>
              <a:t>Uneducated</a:t>
            </a:r>
          </a:p>
          <a:p>
            <a:pPr>
              <a:lnSpc>
                <a:spcPct val="80000"/>
              </a:lnSpc>
              <a:defRPr/>
            </a:pPr>
            <a:r>
              <a:rPr lang="en-US" sz="3100" dirty="0">
                <a:solidFill>
                  <a:srgbClr val="FFFF00"/>
                </a:solidFill>
              </a:rPr>
              <a:t>Discriminated against</a:t>
            </a:r>
          </a:p>
          <a:p>
            <a:pPr>
              <a:lnSpc>
                <a:spcPct val="80000"/>
              </a:lnSpc>
              <a:defRPr/>
            </a:pPr>
            <a:r>
              <a:rPr lang="en-US" sz="3100" dirty="0">
                <a:solidFill>
                  <a:srgbClr val="FFFF00"/>
                </a:solidFill>
              </a:rPr>
              <a:t>Talked about badly</a:t>
            </a:r>
          </a:p>
          <a:p>
            <a:pPr>
              <a:lnSpc>
                <a:spcPct val="80000"/>
              </a:lnSpc>
              <a:defRPr/>
            </a:pPr>
            <a:r>
              <a:rPr lang="en-US" sz="3100" dirty="0">
                <a:solidFill>
                  <a:srgbClr val="FFFF00"/>
                </a:solidFill>
              </a:rPr>
              <a:t>Deserve better than what is dished out to them by society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644750">
            <a:off x="5823032" y="4752244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to kill a mockingbird by harper lee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8194" name="Picture 2" descr="http://images.teamsugar.com/files/users/0/6066/51_2007/TGD06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678">
            <a:off x="5178812" y="1913028"/>
            <a:ext cx="3581400" cy="2421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251811787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Characters</a:t>
            </a:r>
            <a:br>
              <a:rPr lang="en-US" dirty="0" smtClean="0"/>
            </a:br>
            <a:r>
              <a:rPr lang="en-US" dirty="0" smtClean="0"/>
              <a:t>Jean Louise Finch “Scout”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dirty="0"/>
              <a:t>The story’s narrator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/>
              <a:t>Although now an adult, Scout looks back at her childhood and tells of the momentous events and influential people of those years.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/>
              <a:t>Scout is six when the story begins.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dirty="0"/>
              <a:t>She is naturally curious about life.</a:t>
            </a:r>
          </a:p>
        </p:txBody>
      </p:sp>
      <p:sp>
        <p:nvSpPr>
          <p:cNvPr id="4" name="TextBox 3"/>
          <p:cNvSpPr txBox="1"/>
          <p:nvPr/>
        </p:nvSpPr>
        <p:spPr>
          <a:xfrm rot="20644750">
            <a:off x="5845653" y="4897829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to kill a mockingbird by harper lee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6" name="Picture 5" descr="badham2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2895600" cy="3720288"/>
          </a:xfrm>
          <a:prstGeom prst="ellipse">
            <a:avLst/>
          </a:prstGeom>
          <a:ln>
            <a:solidFill>
              <a:schemeClr val="tx1"/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0724279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DF2EBE52725244B6214B1A0BF6DE27" ma:contentTypeVersion="0" ma:contentTypeDescription="Create a new document." ma:contentTypeScope="" ma:versionID="df8095b15177637f09871ce56b69bcaa">
  <xsd:schema xmlns:xsd="http://www.w3.org/2001/XMLSchema" xmlns:xs="http://www.w3.org/2001/XMLSchema" xmlns:p="http://schemas.microsoft.com/office/2006/metadata/properties" xmlns:ns2="1eb8657c-6d66-4356-8732-84a2b1938148" targetNamespace="http://schemas.microsoft.com/office/2006/metadata/properties" ma:root="true" ma:fieldsID="1b99b4f1dd19be7a3e4dd0c36b405244" ns2:_="">
    <xsd:import namespace="1eb8657c-6d66-4356-8732-84a2b193814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8657c-6d66-4356-8732-84a2b193814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eb8657c-6d66-4356-8732-84a2b1938148">Z4HC4SVJAAD5-450-18</_dlc_DocId>
    <_dlc_DocIdUrl xmlns="1eb8657c-6d66-4356-8732-84a2b1938148">
      <Url>http://www.usd306.k12.ks.us/website/secondary/tanderson/_layouts/DocIdRedir.aspx?ID=Z4HC4SVJAAD5-450-18</Url>
      <Description>Z4HC4SVJAAD5-450-18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471350-348E-4996-A273-A128C7490F4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00A9172-3D66-439E-98A9-527B5F60B2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b8657c-6d66-4356-8732-84a2b19381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233900-730E-4230-AB87-2A69FC53D30B}">
  <ds:schemaRefs>
    <ds:schemaRef ds:uri="http://schemas.microsoft.com/office/2006/metadata/properties"/>
    <ds:schemaRef ds:uri="http://schemas.microsoft.com/office/infopath/2007/PartnerControls"/>
    <ds:schemaRef ds:uri="1eb8657c-6d66-4356-8732-84a2b1938148"/>
  </ds:schemaRefs>
</ds:datastoreItem>
</file>

<file path=customXml/itemProps4.xml><?xml version="1.0" encoding="utf-8"?>
<ds:datastoreItem xmlns:ds="http://schemas.openxmlformats.org/officeDocument/2006/customXml" ds:itemID="{D71D2E62-DF48-4038-819D-E06025CE1B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693</Words>
  <Application>Microsoft Office PowerPoint</Application>
  <PresentationFormat>On-screen Show (4:3)</PresentationFormat>
  <Paragraphs>151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Introduction</vt:lpstr>
      <vt:lpstr>Contents</vt:lpstr>
      <vt:lpstr>Historical Background</vt:lpstr>
      <vt:lpstr>Historical Background</vt:lpstr>
      <vt:lpstr>Historical Background</vt:lpstr>
      <vt:lpstr>Historical Background</vt:lpstr>
      <vt:lpstr>Historical Background</vt:lpstr>
      <vt:lpstr>Historical Background</vt:lpstr>
      <vt:lpstr>Characters Jean Louise Finch “Scout”</vt:lpstr>
      <vt:lpstr>Characters Atticus Finch</vt:lpstr>
      <vt:lpstr>Characters Jem Finch</vt:lpstr>
      <vt:lpstr>Characters Calpurnia</vt:lpstr>
      <vt:lpstr>Characters Dill</vt:lpstr>
      <vt:lpstr>Characters Tom Robinson</vt:lpstr>
      <vt:lpstr>Characters Arthur “Boo” Radley </vt:lpstr>
      <vt:lpstr>Characters Mayella Ewell</vt:lpstr>
      <vt:lpstr>Characters Miss Maudie Atkinson</vt:lpstr>
      <vt:lpstr>Characters Mrs. Henry Lafayette Dubose</vt:lpstr>
      <vt:lpstr>Characters Aunt Alexandra</vt:lpstr>
      <vt:lpstr>Characters Bob Ewell </vt:lpstr>
      <vt:lpstr>Characters Heck Tate</vt:lpstr>
      <vt:lpstr>What to Look For in Chapters 1-4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</dc:creator>
  <cp:lastModifiedBy>William, Isaac</cp:lastModifiedBy>
  <cp:revision>26</cp:revision>
  <dcterms:created xsi:type="dcterms:W3CDTF">2011-03-22T01:03:26Z</dcterms:created>
  <dcterms:modified xsi:type="dcterms:W3CDTF">2013-03-26T13:08:29Z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0x01010056DF2EBE52725244B6214B1A0BF6DE27</vt:lpwstr>
  </property>
  <property fmtid="{D5CDD505-2E9C-101B-9397-08002B2CF9AE}" pid="3" name="_dlc_DocIdItemGuid">
    <vt:lpwstr>2e815375-e8b2-444f-b065-f9d1a08bf907</vt:lpwstr>
  </property>
</Properties>
</file>